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71" r:id="rId3"/>
    <p:sldId id="257" r:id="rId4"/>
    <p:sldId id="258" r:id="rId5"/>
    <p:sldId id="259" r:id="rId6"/>
    <p:sldId id="260" r:id="rId7"/>
    <p:sldId id="267" r:id="rId8"/>
    <p:sldId id="261" r:id="rId9"/>
    <p:sldId id="270" r:id="rId10"/>
    <p:sldId id="262" r:id="rId11"/>
    <p:sldId id="268" r:id="rId12"/>
    <p:sldId id="263" r:id="rId13"/>
    <p:sldId id="264" r:id="rId14"/>
    <p:sldId id="269" r:id="rId15"/>
    <p:sldId id="273" r:id="rId16"/>
    <p:sldId id="265" r:id="rId17"/>
    <p:sldId id="272" r:id="rId18"/>
    <p:sldId id="266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in Gandhi" initials="RG" lastIdx="2" clrIdx="0">
    <p:extLst/>
  </p:cmAuthor>
  <p:cmAuthor id="2" name="Robin Gandhi" initials="RG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7E3D2">
              <a:alpha val="5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DF6DA"/>
              </a:solidFill>
              <a:prstDash val="solid"/>
              <a:miter lim="400000"/>
            </a:ln>
          </a:right>
          <a:top>
            <a:ln w="12700" cap="flat">
              <a:solidFill>
                <a:srgbClr val="FDF6DA"/>
              </a:solidFill>
              <a:prstDash val="solid"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C69B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C9D69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DF9ED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25400" cap="flat">
              <a:solidFill>
                <a:srgbClr val="C6BB94"/>
              </a:solidFill>
              <a:prstDash val="solid"/>
              <a:miter lim="400000"/>
            </a:ln>
          </a:left>
          <a:right>
            <a:ln w="25400" cap="flat">
              <a:solidFill>
                <a:srgbClr val="C6BB94"/>
              </a:solidFill>
              <a:prstDash val="solid"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solidFill>
                <a:srgbClr val="DBD2B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3157"/>
  </p:normalViewPr>
  <p:slideViewPr>
    <p:cSldViewPr snapToGrid="0">
      <p:cViewPr varScale="1">
        <p:scale>
          <a:sx n="73" d="100"/>
          <a:sy n="73" d="100"/>
        </p:scale>
        <p:origin x="22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73235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41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508000" y="51816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508000" y="3009900"/>
            <a:ext cx="11988800" cy="203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sz="quarter" idx="1"/>
          </p:nvPr>
        </p:nvSpPr>
        <p:spPr>
          <a:xfrm>
            <a:off x="508000" y="5562600"/>
            <a:ext cx="11988800" cy="825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xfrm>
            <a:off x="12154001" y="8763000"/>
            <a:ext cx="342901" cy="3683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body" sz="quarter" idx="13"/>
          </p:nvPr>
        </p:nvSpPr>
        <p:spPr>
          <a:xfrm>
            <a:off x="508000" y="5918200"/>
            <a:ext cx="11988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40000"/>
              </a:lnSpc>
              <a:spcBef>
                <a:spcPts val="0"/>
              </a:spcBef>
              <a:buSzTx/>
              <a:buNone/>
              <a:defRPr sz="3000" i="1">
                <a:solidFill>
                  <a:srgbClr val="9D9D9D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4"/>
          </p:nvPr>
        </p:nvSpPr>
        <p:spPr>
          <a:xfrm>
            <a:off x="1270000" y="4298950"/>
            <a:ext cx="10464800" cy="6223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3600"/>
            </a:lvl1pPr>
          </a:lstStyle>
          <a:p>
            <a:r>
              <a:t>“Type a quote here.” </a:t>
            </a:r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pic" idx="13"/>
          </p:nvPr>
        </p:nvSpPr>
        <p:spPr>
          <a:xfrm>
            <a:off x="622300" y="1181100"/>
            <a:ext cx="11760200" cy="5676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508000" y="7099300"/>
            <a:ext cx="11988800" cy="111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508000" y="8267700"/>
            <a:ext cx="119888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508000" y="3860800"/>
            <a:ext cx="11988800" cy="203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pic" sz="half" idx="13"/>
          </p:nvPr>
        </p:nvSpPr>
        <p:spPr>
          <a:xfrm>
            <a:off x="6805519" y="981849"/>
            <a:ext cx="5575301" cy="7531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508000" y="2400300"/>
            <a:ext cx="5829300" cy="6070600"/>
          </a:xfrm>
          <a:prstGeom prst="rect">
            <a:avLst/>
          </a:prstGeom>
        </p:spPr>
        <p:txBody>
          <a:bodyPr anchor="t"/>
          <a:lstStyle/>
          <a:p>
            <a: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sz="quarter" idx="1"/>
          </p:nvPr>
        </p:nvSpPr>
        <p:spPr>
          <a:xfrm>
            <a:off x="508000" y="1168400"/>
            <a:ext cx="58293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508000" y="25781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Shape 52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508000" y="25781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3" name="Shape 63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4" name="Shape 64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508000" y="3035300"/>
            <a:ext cx="11988800" cy="57277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508000" y="25781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5" name="Shape 75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6" name="Shape 76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pic" sz="half" idx="13"/>
          </p:nvPr>
        </p:nvSpPr>
        <p:spPr>
          <a:xfrm>
            <a:off x="620619" y="2994799"/>
            <a:ext cx="5524501" cy="5524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9" name="Shape 79"/>
          <p:cNvSpPr>
            <a:spLocks noGrp="1"/>
          </p:cNvSpPr>
          <p:nvPr>
            <p:ph type="body" sz="half" idx="1"/>
          </p:nvPr>
        </p:nvSpPr>
        <p:spPr>
          <a:xfrm>
            <a:off x="6781800" y="2971800"/>
            <a:ext cx="5727700" cy="5524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1pPr>
            <a:lvl2pPr marL="7366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2pPr>
            <a:lvl3pPr marL="11049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3pPr>
            <a:lvl4pPr marL="14732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4pPr>
            <a:lvl5pPr marL="18415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pic" sz="quarter" idx="13"/>
          </p:nvPr>
        </p:nvSpPr>
        <p:spPr>
          <a:xfrm>
            <a:off x="6654800" y="977900"/>
            <a:ext cx="5727700" cy="3606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pic" sz="quarter" idx="14"/>
          </p:nvPr>
        </p:nvSpPr>
        <p:spPr>
          <a:xfrm>
            <a:off x="6654800" y="5003800"/>
            <a:ext cx="5727700" cy="3644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pic" sz="half" idx="15"/>
          </p:nvPr>
        </p:nvSpPr>
        <p:spPr>
          <a:xfrm>
            <a:off x="620619" y="975499"/>
            <a:ext cx="5575301" cy="7670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08000" y="977900"/>
            <a:ext cx="11988800" cy="778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508000" y="596900"/>
            <a:ext cx="119888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12166701" y="8763000"/>
            <a:ext cx="342901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hf hdr="0" ftr="0" dt="0"/>
  <p:txStyles>
    <p:titleStyle>
      <a:lvl1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1pPr>
      <a:lvl2pPr marL="0" marR="0" indent="2286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2pPr>
      <a:lvl3pPr marL="0" marR="0" indent="4572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3pPr>
      <a:lvl4pPr marL="0" marR="0" indent="6858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4pPr>
      <a:lvl5pPr marL="0" marR="0" indent="9144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5pPr>
      <a:lvl6pPr marL="0" marR="0" indent="11430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6pPr>
      <a:lvl7pPr marL="0" marR="0" indent="13716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7pPr>
      <a:lvl8pPr marL="0" marR="0" indent="16002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8pPr>
      <a:lvl9pPr marL="0" marR="0" indent="18288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9pPr>
    </p:titleStyle>
    <p:bodyStyle>
      <a:lvl1pPr marL="4191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1pPr>
      <a:lvl2pPr marL="8382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2pPr>
      <a:lvl3pPr marL="12573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3pPr>
      <a:lvl4pPr marL="16764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4pPr>
      <a:lvl5pPr marL="20955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5pPr>
      <a:lvl6pPr marL="25146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6pPr>
      <a:lvl7pPr marL="29337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7pPr>
      <a:lvl8pPr marL="33528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8pPr>
      <a:lvl9pPr marL="37719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reativecommons.org/licenses/by/4.0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ctrTitle"/>
          </p:nvPr>
        </p:nvSpPr>
        <p:spPr>
          <a:xfrm>
            <a:off x="508000" y="3009900"/>
            <a:ext cx="12311888" cy="2032000"/>
          </a:xfrm>
          <a:prstGeom prst="rect">
            <a:avLst/>
          </a:prstGeom>
        </p:spPr>
        <p:txBody>
          <a:bodyPr/>
          <a:lstStyle/>
          <a:p>
            <a:r>
              <a:rPr dirty="0"/>
              <a:t>SPDX in software exchanges</a:t>
            </a:r>
          </a:p>
        </p:txBody>
      </p:sp>
      <p:sp>
        <p:nvSpPr>
          <p:cNvPr id="132" name="Shape 132"/>
          <p:cNvSpPr>
            <a:spLocks noGrp="1"/>
          </p:cNvSpPr>
          <p:nvPr>
            <p:ph type="subTitle" sz="half" idx="1"/>
          </p:nvPr>
        </p:nvSpPr>
        <p:spPr>
          <a:xfrm>
            <a:off x="508000" y="5562600"/>
            <a:ext cx="11988800" cy="2352080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Matt Germonprez </a:t>
            </a:r>
          </a:p>
          <a:p>
            <a:pPr>
              <a:defRPr sz="2800"/>
            </a:pPr>
            <a:r>
              <a:t>Georg Link </a:t>
            </a:r>
          </a:p>
          <a:p>
            <a:pPr>
              <a:defRPr sz="2800"/>
            </a:pPr>
            <a:r>
              <a:t>Robin Gandhi </a:t>
            </a:r>
          </a:p>
        </p:txBody>
      </p:sp>
      <p:pic>
        <p:nvPicPr>
          <p:cNvPr id="133" name="UNO-logo-col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53419" y="4627344"/>
            <a:ext cx="3641501" cy="364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571" y="8735591"/>
            <a:ext cx="1248229" cy="43883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rPr dirty="0"/>
              <a:t>Mixed opinions</a:t>
            </a:r>
            <a:r>
              <a:rPr lang="en-US" dirty="0"/>
              <a:t> (2/2)</a:t>
            </a:r>
            <a:endParaRPr dirty="0"/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20624">
              <a:spcBef>
                <a:spcPts val="600"/>
              </a:spcBef>
              <a:buNone/>
              <a:defRPr sz="2448"/>
            </a:pPr>
            <a:r>
              <a:rPr sz="3200" b="1" u="sng" dirty="0"/>
              <a:t>Automated </a:t>
            </a:r>
            <a:r>
              <a:rPr lang="en-US" sz="3200" b="1" u="sng" dirty="0"/>
              <a:t>T</a:t>
            </a:r>
            <a:r>
              <a:rPr sz="3200" b="1" u="sng" dirty="0"/>
              <a:t>ooling </a:t>
            </a:r>
          </a:p>
          <a:p>
            <a:pPr marL="0" lvl="1" indent="0" defTabSz="420624">
              <a:spcBef>
                <a:spcPts val="600"/>
              </a:spcBef>
              <a:buNone/>
              <a:defRPr sz="2448"/>
            </a:pPr>
            <a:r>
              <a:rPr sz="2800" dirty="0"/>
              <a:t>Helps with declared - concluded relationship </a:t>
            </a:r>
            <a:endParaRPr lang="en-US" sz="2800" dirty="0"/>
          </a:p>
          <a:p>
            <a:pPr marL="0" lvl="1" indent="0" defTabSz="420624">
              <a:spcBef>
                <a:spcPts val="600"/>
              </a:spcBef>
              <a:buNone/>
              <a:defRPr sz="2448"/>
            </a:pPr>
            <a:r>
              <a:rPr lang="en-US" sz="2800" dirty="0"/>
              <a:t>Inaccuracies results and variable strategies in dealing with those inaccuracies 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“They’re not necessarily relying on the outputs, the report, or anything.“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"I know that the SPDX report is not 100% representative of all IP that’s in a product. It’s our best approximation so far.”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10</a:t>
            </a:fld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80774" y="730604"/>
            <a:ext cx="1637591" cy="163759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rPr dirty="0"/>
              <a:t>Points of concern</a:t>
            </a:r>
            <a:r>
              <a:rPr lang="en-US" dirty="0"/>
              <a:t> (1/4)</a:t>
            </a:r>
            <a:endParaRPr dirty="0"/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xfrm>
            <a:off x="508000" y="2943860"/>
            <a:ext cx="11988800" cy="57277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 defTabSz="373887">
              <a:spcBef>
                <a:spcPts val="600"/>
              </a:spcBef>
              <a:buNone/>
              <a:defRPr sz="2176"/>
            </a:pPr>
            <a:r>
              <a:rPr sz="3200" b="1" u="sng" dirty="0"/>
              <a:t>The ‘X’ in Exchange </a:t>
            </a:r>
          </a:p>
          <a:p>
            <a:pPr marL="0" lvl="1" indent="0" defTabSz="373887">
              <a:spcBef>
                <a:spcPts val="600"/>
              </a:spcBef>
              <a:buNone/>
              <a:defRPr sz="2176"/>
            </a:pPr>
            <a:r>
              <a:rPr sz="2800" dirty="0"/>
              <a:t>Supply chain drivers are largely nonexistent upstream or downstream </a:t>
            </a:r>
            <a:endParaRPr lang="en-US" sz="2800" dirty="0"/>
          </a:p>
          <a:p>
            <a:pPr marL="339725" lvl="1" indent="-342900" defTabSz="578358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No one has asked us for an SPDX report for our product yet. They’ve asked for open source disclosure. They don’t care what the format is.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defTabSz="373887">
              <a:spcBef>
                <a:spcPts val="600"/>
              </a:spcBef>
              <a:buNone/>
              <a:defRPr sz="2176"/>
            </a:pPr>
            <a:endParaRPr lang="en-US" sz="3200" b="1" u="sng" dirty="0"/>
          </a:p>
          <a:p>
            <a:pPr marL="0" indent="0" defTabSz="373887">
              <a:spcBef>
                <a:spcPts val="600"/>
              </a:spcBef>
              <a:buNone/>
              <a:defRPr sz="2176"/>
            </a:pPr>
            <a:r>
              <a:rPr sz="3200" b="1" u="sng" dirty="0"/>
              <a:t>Lack of </a:t>
            </a:r>
            <a:r>
              <a:rPr lang="en-US" sz="3200" b="1" u="sng" dirty="0"/>
              <a:t>F</a:t>
            </a:r>
            <a:r>
              <a:rPr sz="3200" b="1" u="sng" dirty="0"/>
              <a:t>ull </a:t>
            </a:r>
            <a:r>
              <a:rPr lang="en-US" sz="3200" b="1" u="sng" dirty="0"/>
              <a:t>C</a:t>
            </a:r>
            <a:r>
              <a:rPr sz="3200" b="1" u="sng" dirty="0"/>
              <a:t>overage of </a:t>
            </a:r>
            <a:r>
              <a:rPr lang="en-US" sz="3200" b="1" u="sng" dirty="0"/>
              <a:t>L</a:t>
            </a:r>
            <a:r>
              <a:rPr sz="3200" b="1" u="sng" dirty="0"/>
              <a:t>icenses with</a:t>
            </a:r>
            <a:r>
              <a:rPr lang="en-US" sz="3200" b="1" u="sng" dirty="0"/>
              <a:t> S</a:t>
            </a:r>
            <a:r>
              <a:rPr sz="3200" b="1" u="sng" dirty="0"/>
              <a:t>tandard </a:t>
            </a:r>
            <a:r>
              <a:rPr lang="en-US" sz="3200" b="1" u="sng" dirty="0"/>
              <a:t>L</a:t>
            </a:r>
            <a:r>
              <a:rPr sz="3200" b="1" u="sng" dirty="0"/>
              <a:t>ist</a:t>
            </a:r>
            <a:endParaRPr lang="en-US" sz="3200" b="1" u="sng" dirty="0"/>
          </a:p>
          <a:p>
            <a:pPr marL="0" lvl="1" indent="0" defTabSz="373887">
              <a:spcBef>
                <a:spcPts val="600"/>
              </a:spcBef>
              <a:buNone/>
              <a:defRPr sz="2176"/>
            </a:pPr>
            <a:r>
              <a:rPr sz="2800" i="1" dirty="0"/>
              <a:t>Organizations may manage a combination of internal and standard list </a:t>
            </a:r>
            <a:endParaRPr lang="en-US" sz="2800" i="1" dirty="0"/>
          </a:p>
          <a:p>
            <a:pPr marL="0" lvl="1" indent="0" defTabSz="373887">
              <a:spcBef>
                <a:spcPts val="600"/>
              </a:spcBef>
              <a:buNone/>
              <a:defRPr sz="2176"/>
            </a:pPr>
            <a:r>
              <a:rPr sz="2800" i="1" dirty="0"/>
              <a:t>Lack of motivation to contribute new licenses to license list</a:t>
            </a:r>
            <a:endParaRPr lang="en-US" sz="2800" i="1" dirty="0"/>
          </a:p>
          <a:p>
            <a:pPr marL="339725" lvl="1" indent="-342900" defTabSz="578358">
              <a:lnSpc>
                <a:spcPct val="12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“That's actually probably one of the barriers to adoption of the SPDX license identifier system is that it's so incomplete from our perspective for purposes of anything like a Linux distribution.”</a:t>
            </a:r>
          </a:p>
          <a:p>
            <a:pPr marL="339725" lvl="1" indent="-342900" defTabSz="578358">
              <a:lnSpc>
                <a:spcPct val="12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“I don't [submit all licenses to the SPDX list] because sometimes I think this is a really obscure license, it's just not worth the effort.”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45" y="827405"/>
            <a:ext cx="1455420" cy="14554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513033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rPr dirty="0"/>
              <a:t>Points of concern</a:t>
            </a:r>
            <a:r>
              <a:rPr lang="en-US" dirty="0"/>
              <a:t> (2/4)</a:t>
            </a:r>
            <a:endParaRPr dirty="0"/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373887">
              <a:spcBef>
                <a:spcPts val="600"/>
              </a:spcBef>
              <a:buNone/>
              <a:defRPr sz="2176"/>
            </a:pPr>
            <a:r>
              <a:rPr sz="3200" b="1" u="sng" dirty="0"/>
              <a:t>The Ability to Consume</a:t>
            </a:r>
          </a:p>
          <a:p>
            <a:pPr marL="0" lvl="1" indent="0" defTabSz="373887">
              <a:spcBef>
                <a:spcPts val="600"/>
              </a:spcBef>
              <a:buNone/>
              <a:defRPr sz="2176"/>
            </a:pPr>
            <a:r>
              <a:rPr lang="en-US" sz="2800" dirty="0"/>
              <a:t>Difficult to use SPDX without a tool</a:t>
            </a:r>
          </a:p>
          <a:p>
            <a:pPr marL="0" lvl="1" indent="0" defTabSz="373887">
              <a:spcBef>
                <a:spcPts val="600"/>
              </a:spcBef>
              <a:buNone/>
              <a:defRPr sz="2176"/>
            </a:pPr>
            <a:r>
              <a:rPr lang="en-US" sz="2800" dirty="0"/>
              <a:t>Tools could be better tailored to lawyers and release managers </a:t>
            </a:r>
          </a:p>
          <a:p>
            <a:pPr marL="0" lvl="1" indent="0" defTabSz="373887">
              <a:spcBef>
                <a:spcPts val="600"/>
              </a:spcBef>
              <a:buNone/>
              <a:defRPr sz="2176"/>
            </a:pPr>
            <a:r>
              <a:rPr lang="en-US" sz="2800" dirty="0"/>
              <a:t>Right now the tools appear to be tool-vendor focused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“We have to at least produce a PDF or an HTML report.”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“If you have an SPDX file, it can’t be reviewed by a human being without having some tools available.”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“Mostly, it’s not for our developers, it will be for our release managers.”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“The SPDX specification is meant for tool people, not for developers or anyone else.”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45" y="827405"/>
            <a:ext cx="1455420" cy="14554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12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rPr dirty="0"/>
              <a:t>Points of concern</a:t>
            </a:r>
            <a:r>
              <a:rPr lang="en-US" dirty="0"/>
              <a:t> (3/4)</a:t>
            </a:r>
            <a:endParaRPr dirty="0"/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90727">
              <a:spcBef>
                <a:spcPts val="600"/>
              </a:spcBef>
              <a:buNone/>
              <a:defRPr sz="2856"/>
            </a:pPr>
            <a:r>
              <a:rPr sz="3200" b="1" u="sng" dirty="0"/>
              <a:t>SPDX </a:t>
            </a:r>
            <a:r>
              <a:rPr lang="en-US" sz="3200" b="1" u="sng" dirty="0"/>
              <a:t>F</a:t>
            </a:r>
            <a:r>
              <a:rPr sz="3200" b="1" u="sng" dirty="0"/>
              <a:t>ields are </a:t>
            </a:r>
            <a:r>
              <a:rPr lang="en-US" sz="3200" b="1" u="sng" dirty="0"/>
              <a:t>Unu</a:t>
            </a:r>
            <a:r>
              <a:rPr sz="3200" b="1" u="sng" dirty="0"/>
              <a:t>sed for </a:t>
            </a:r>
            <a:r>
              <a:rPr lang="en-US" sz="3200" b="1" u="sng" dirty="0"/>
              <a:t>I</a:t>
            </a:r>
            <a:r>
              <a:rPr sz="3200" b="1" u="sng" dirty="0"/>
              <a:t>nternal </a:t>
            </a:r>
            <a:r>
              <a:rPr lang="en-US" sz="3200" b="1" u="sng" dirty="0"/>
              <a:t>M</a:t>
            </a:r>
            <a:r>
              <a:rPr sz="3200" b="1" u="sng" dirty="0"/>
              <a:t>anagement </a:t>
            </a:r>
          </a:p>
          <a:p>
            <a:pPr marL="0" lvl="1" indent="0" defTabSz="490727">
              <a:spcBef>
                <a:spcPts val="600"/>
              </a:spcBef>
              <a:buNone/>
              <a:defRPr sz="2856"/>
            </a:pPr>
            <a:r>
              <a:rPr sz="2800" dirty="0"/>
              <a:t>The information is there and it could be mapped but this is rarely done</a:t>
            </a:r>
            <a:endParaRPr lang="en-US" sz="2800" dirty="0"/>
          </a:p>
          <a:p>
            <a:pPr marL="0" lvl="1" indent="0" defTabSz="490727">
              <a:spcBef>
                <a:spcPts val="600"/>
              </a:spcBef>
              <a:buNone/>
              <a:defRPr sz="2856"/>
            </a:pPr>
            <a:r>
              <a:rPr lang="en-US" sz="2800" dirty="0"/>
              <a:t>Unsure of the precise coverage of the spec and internal needs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“All the other data backup software in our data warehouse, we wouldn't pull out the open source data especially put into SPDX to interpret it.“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“We're still trying to figure things out.”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45" y="827405"/>
            <a:ext cx="1455420" cy="14554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13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rPr dirty="0"/>
              <a:t>Points of concern</a:t>
            </a:r>
            <a:r>
              <a:rPr lang="en-US" dirty="0"/>
              <a:t> (4/4)</a:t>
            </a:r>
            <a:endParaRPr dirty="0"/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90727">
              <a:spcBef>
                <a:spcPts val="600"/>
              </a:spcBef>
              <a:buNone/>
              <a:defRPr sz="2856"/>
            </a:pPr>
            <a:r>
              <a:rPr sz="3500" b="1" u="sng" dirty="0"/>
              <a:t>Vulnerabilities </a:t>
            </a:r>
            <a:r>
              <a:rPr lang="en-US" sz="3500" b="1" u="sng" dirty="0"/>
              <a:t>not a Big Concern for SPDX</a:t>
            </a:r>
            <a:r>
              <a:rPr sz="3500" b="1" u="sng" dirty="0"/>
              <a:t> </a:t>
            </a:r>
            <a:endParaRPr lang="en-US" sz="3500" b="1" u="sng" dirty="0"/>
          </a:p>
          <a:p>
            <a:pPr marL="0" lvl="1" indent="0" defTabSz="490727">
              <a:spcBef>
                <a:spcPts val="600"/>
              </a:spcBef>
              <a:buNone/>
              <a:defRPr sz="2856"/>
            </a:pPr>
            <a:r>
              <a:rPr lang="en-US" sz="2800" dirty="0"/>
              <a:t>These risks are handled by a separate group in the company</a:t>
            </a:r>
          </a:p>
          <a:p>
            <a:pPr marL="0" lvl="1" indent="0" defTabSz="490727">
              <a:spcBef>
                <a:spcPts val="600"/>
              </a:spcBef>
              <a:buNone/>
              <a:defRPr sz="2856"/>
            </a:pPr>
            <a:r>
              <a:rPr lang="en-US" sz="2800" dirty="0"/>
              <a:t>Vulnerabilities are typically dealt with prior to exchanges in a supply chain</a:t>
            </a:r>
            <a:endParaRPr lang="en-US" sz="2800" b="1" dirty="0"/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“I'm not really all that concerned about providing vulnerability tracking, so we're not going to do that.“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“That's something that's handled separate from legal risk. We have [a different] department.”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"Ideally you wouldn't ship a product with known vulnerabilities that exist in that package.”</a:t>
            </a:r>
          </a:p>
          <a:p>
            <a:pPr marL="0" lvl="2" indent="0" defTabSz="490727">
              <a:spcBef>
                <a:spcPts val="600"/>
              </a:spcBef>
              <a:buNone/>
              <a:defRPr sz="2856"/>
            </a:pP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defTabSz="490727">
              <a:spcBef>
                <a:spcPts val="600"/>
              </a:spcBef>
              <a:buNone/>
              <a:defRPr sz="2856"/>
            </a:pPr>
            <a:r>
              <a:rPr b="1" u="sng" dirty="0"/>
              <a:t>At </a:t>
            </a:r>
            <a:r>
              <a:rPr lang="en-US" b="1" u="sng" dirty="0"/>
              <a:t>B</a:t>
            </a:r>
            <a:r>
              <a:rPr b="1" u="sng" dirty="0"/>
              <a:t>est, SPDX is </a:t>
            </a:r>
            <a:r>
              <a:rPr lang="en-US" b="1" u="sng" dirty="0"/>
              <a:t>M</a:t>
            </a:r>
            <a:r>
              <a:rPr b="1" u="sng" dirty="0"/>
              <a:t>entioned in </a:t>
            </a:r>
            <a:r>
              <a:rPr lang="en-US" b="1" u="sng" dirty="0"/>
              <a:t>D</a:t>
            </a:r>
            <a:r>
              <a:rPr b="1" u="sng" dirty="0"/>
              <a:t>eveloper </a:t>
            </a:r>
            <a:r>
              <a:rPr lang="en-US" b="1" u="sng" dirty="0"/>
              <a:t>T</a:t>
            </a:r>
            <a:r>
              <a:rPr b="1" u="sng" dirty="0"/>
              <a:t>raining </a:t>
            </a:r>
            <a:r>
              <a:rPr lang="en-US" b="1" u="sng" dirty="0"/>
              <a:t>P</a:t>
            </a:r>
            <a:r>
              <a:rPr b="1" u="sng" dirty="0"/>
              <a:t>rograms </a:t>
            </a:r>
            <a:endParaRPr lang="en-US" b="1" u="sng" dirty="0"/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“We just talk about using the license identifiers because it's a standard. That's really about it.”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45" y="827405"/>
            <a:ext cx="1455420" cy="14554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3600509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sp>
        <p:nvSpPr>
          <p:cNvPr id="7" name="AutoShape 6" descr="http://hd-wall-papers.com/images/wallpapers/donald-duck-images/donald-duck-images-12.jpg"/>
          <p:cNvSpPr>
            <a:spLocks noChangeAspect="1" noChangeArrowheads="1"/>
          </p:cNvSpPr>
          <p:nvPr/>
        </p:nvSpPr>
        <p:spPr bwMode="auto">
          <a:xfrm>
            <a:off x="6350000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Goofy Cart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206" y="3184723"/>
            <a:ext cx="5525588" cy="57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502400" y="9445823"/>
            <a:ext cx="65024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700" dirty="0">
                <a:solidFill>
                  <a:schemeClr val="tx1"/>
                </a:solidFill>
              </a:rPr>
              <a:t>http://free-extras.com/images/goofy_cartoon-4929.htm</a:t>
            </a:r>
          </a:p>
        </p:txBody>
      </p:sp>
    </p:spTree>
    <p:extLst>
      <p:ext uri="{BB962C8B-B14F-4D97-AF65-F5344CB8AC3E}">
        <p14:creationId xmlns:p14="http://schemas.microsoft.com/office/powerpoint/2010/main" val="348045708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rPr dirty="0"/>
              <a:t>Food for thought</a:t>
            </a:r>
            <a:r>
              <a:rPr lang="en-US" dirty="0"/>
              <a:t> (1/2)</a:t>
            </a:r>
            <a:endParaRPr dirty="0"/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xfrm>
            <a:off x="508000" y="3035300"/>
            <a:ext cx="12330176" cy="6090412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r>
              <a:rPr lang="en-US" sz="3600" dirty="0"/>
              <a:t>L</a:t>
            </a:r>
            <a:r>
              <a:rPr sz="3600" dirty="0"/>
              <a:t>arge organizations</a:t>
            </a:r>
            <a:r>
              <a:rPr lang="en-US" sz="3600" dirty="0"/>
              <a:t> perceive value in</a:t>
            </a:r>
            <a:r>
              <a:rPr sz="3600" dirty="0"/>
              <a:t> automated gates </a:t>
            </a:r>
            <a:endParaRPr lang="en-US" sz="3600" dirty="0"/>
          </a:p>
          <a:p>
            <a:pPr lvl="1"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r>
              <a:rPr lang="en-US" sz="3600" dirty="0"/>
              <a:t>But use in continuous </a:t>
            </a:r>
            <a:r>
              <a:rPr sz="3600" dirty="0"/>
              <a:t>integration is limited </a:t>
            </a:r>
            <a:endParaRPr lang="en-US" sz="3600" dirty="0"/>
          </a:p>
          <a:p>
            <a:pPr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endParaRPr sz="3600" dirty="0"/>
          </a:p>
          <a:p>
            <a:pPr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r>
              <a:rPr sz="3600" dirty="0"/>
              <a:t>OSS risk knowledge may become common</a:t>
            </a:r>
            <a:r>
              <a:rPr lang="en-US" sz="3600" dirty="0"/>
              <a:t> and distributed</a:t>
            </a:r>
          </a:p>
          <a:p>
            <a:pPr lvl="1"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r>
              <a:rPr sz="3600" dirty="0"/>
              <a:t>Formalizing </a:t>
            </a:r>
            <a:r>
              <a:rPr lang="en-US" sz="3600" dirty="0"/>
              <a:t>it </a:t>
            </a:r>
            <a:r>
              <a:rPr sz="3600" dirty="0"/>
              <a:t>through a central spec runs counter</a:t>
            </a:r>
            <a:endParaRPr lang="en-US" sz="3600" dirty="0"/>
          </a:p>
          <a:p>
            <a:pPr lvl="1"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r>
              <a:rPr sz="3600" dirty="0"/>
              <a:t>OSS mature institutions may already handle compliance issues well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695" y="824230"/>
            <a:ext cx="1515110" cy="15151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16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rPr dirty="0"/>
              <a:t>Food for thought </a:t>
            </a:r>
            <a:r>
              <a:rPr lang="en-US" dirty="0"/>
              <a:t>(2/2)</a:t>
            </a:r>
            <a:endParaRPr dirty="0"/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xfrm>
            <a:off x="508000" y="3035300"/>
            <a:ext cx="12330176" cy="6090412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r>
              <a:rPr lang="en-US" sz="3200" dirty="0"/>
              <a:t>What is the business driver? Not all organizations have complex supply chains in a classic software supply chain sense. </a:t>
            </a:r>
          </a:p>
          <a:p>
            <a:pPr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endParaRPr lang="en-US" sz="3200" dirty="0"/>
          </a:p>
          <a:p>
            <a:pPr marL="457200" lvl="1" indent="-457200"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r>
              <a:rPr lang="en-US" sz="3200" dirty="0"/>
              <a:t>Different use cases based on different supply chains</a:t>
            </a:r>
          </a:p>
          <a:p>
            <a:pPr marL="457200" lvl="1" indent="-457200"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endParaRPr lang="en-US" sz="3200" dirty="0"/>
          </a:p>
          <a:p>
            <a:pPr marL="457200" lvl="1" indent="-457200"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r>
              <a:rPr lang="en-US" sz="3200" dirty="0"/>
              <a:t>The supply chain end point practices are highly variable </a:t>
            </a:r>
          </a:p>
          <a:p>
            <a:pPr marL="457200" lvl="1" indent="-457200"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endParaRPr lang="en-US" sz="3200" dirty="0"/>
          </a:p>
          <a:p>
            <a:pPr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r>
              <a:rPr lang="en-US" sz="3200" dirty="0"/>
              <a:t>Organizations that are not engaged in the SPDX community may not perceive value in adoption, even with community liaisons!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695" y="824230"/>
            <a:ext cx="1515110" cy="15151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714778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UNO-logo-color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Thanks </a:t>
            </a:r>
          </a:p>
        </p:txBody>
      </p:sp>
      <p:sp>
        <p:nvSpPr>
          <p:cNvPr id="179" name="Shape 179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dirty="0"/>
              <a:t>We are very willing to chat with your organization more. </a:t>
            </a:r>
          </a:p>
          <a:p>
            <a:pPr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dirty="0"/>
              <a:t>If you would be willing to do an interview with me or Georg, please let us know.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18</a:t>
            </a:fld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20" y="7401560"/>
            <a:ext cx="1729740" cy="1729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71" y="7401560"/>
            <a:ext cx="1729740" cy="17297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326"/>
            <a:ext cx="13004800" cy="52260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811825" y="521497"/>
            <a:ext cx="10114577" cy="4465005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lIns="130048" tIns="65024" rIns="130048" bIns="65024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9387" b="1" spc="71" dirty="0">
                <a:ln w="11430"/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Omaha! </a:t>
            </a:r>
          </a:p>
          <a:p>
            <a:pPr algn="ctr"/>
            <a:r>
              <a:rPr lang="en-US" sz="9387" b="1" spc="71" dirty="0">
                <a:ln w="11430"/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The Rumors are True</a:t>
            </a:r>
          </a:p>
        </p:txBody>
      </p:sp>
    </p:spTree>
    <p:extLst>
      <p:ext uri="{BB962C8B-B14F-4D97-AF65-F5344CB8AC3E}">
        <p14:creationId xmlns:p14="http://schemas.microsoft.com/office/powerpoint/2010/main" val="16921169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/>
            </a:lvl1pPr>
          </a:lstStyle>
          <a:p>
            <a:r>
              <a:rPr dirty="0"/>
              <a:t>Attribution 4.0 International </a:t>
            </a:r>
            <a:br>
              <a:rPr lang="en-US" dirty="0"/>
            </a:br>
            <a:r>
              <a:rPr dirty="0"/>
              <a:t>(CC BY 4.0)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3100"/>
            </a:pPr>
            <a:r>
              <a:rPr dirty="0"/>
              <a:t>Share — copy and redistribute the material in any medium or format</a:t>
            </a:r>
          </a:p>
          <a:p>
            <a:pPr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3100"/>
            </a:pPr>
            <a:r>
              <a:rPr dirty="0"/>
              <a:t>Adapt — remix, transform, and build upon the material</a:t>
            </a:r>
          </a:p>
          <a:p>
            <a:pPr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3100"/>
            </a:pPr>
            <a:r>
              <a:rPr dirty="0"/>
              <a:t>for any purpose, even commercially.</a:t>
            </a:r>
          </a:p>
          <a:p>
            <a:pPr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3100"/>
            </a:pPr>
            <a:r>
              <a:rPr dirty="0"/>
              <a:t>The licensor cannot revoke these freedoms as long as you follow the license terms.</a:t>
            </a:r>
            <a:endParaRPr lang="en-US" dirty="0"/>
          </a:p>
          <a:p>
            <a:pPr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3100"/>
            </a:pPr>
            <a:r>
              <a:rPr lang="en-US" dirty="0">
                <a:hlinkClick r:id="rId2"/>
              </a:rPr>
              <a:t>https://creativecommons.org/licenses/by/4.0/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</a:t>
            </a:fld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41" y="8545512"/>
            <a:ext cx="1666240" cy="5857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5011151" y="5511674"/>
            <a:ext cx="2935099" cy="2503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 b="1"/>
            </a:pPr>
            <a:r>
              <a:rPr dirty="0"/>
              <a:t>SPDX </a:t>
            </a:r>
            <a:br>
              <a:rPr lang="en-US" dirty="0"/>
            </a:br>
            <a:r>
              <a:rPr dirty="0"/>
              <a:t>Relationships:  </a:t>
            </a:r>
            <a:endParaRPr lang="en-US" dirty="0"/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lang="en-US" dirty="0"/>
              <a:t>Liaison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lang="en-US" dirty="0"/>
              <a:t>Direct</a:t>
            </a:r>
            <a:r>
              <a:rPr dirty="0"/>
              <a:t> Participant</a:t>
            </a:r>
            <a:endParaRPr lang="en-US" dirty="0"/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lang="en-US" dirty="0"/>
              <a:t>Observer</a:t>
            </a:r>
            <a:endParaRPr dirty="0"/>
          </a:p>
          <a:p>
            <a:pPr algn="l">
              <a:defRPr sz="2600" b="1"/>
            </a:pPr>
            <a:r>
              <a:rPr dirty="0"/>
              <a:t> </a:t>
            </a:r>
          </a:p>
        </p:txBody>
      </p:sp>
      <p:sp>
        <p:nvSpPr>
          <p:cNvPr id="139" name="Shape 139"/>
          <p:cNvSpPr/>
          <p:nvPr/>
        </p:nvSpPr>
        <p:spPr>
          <a:xfrm>
            <a:off x="869737" y="5463404"/>
            <a:ext cx="3305392" cy="2503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 b="1"/>
            </a:pPr>
            <a:r>
              <a:rPr dirty="0"/>
              <a:t>Types o</a:t>
            </a:r>
            <a:r>
              <a:rPr lang="en-US" dirty="0"/>
              <a:t>f</a:t>
            </a:r>
            <a:r>
              <a:rPr dirty="0"/>
              <a:t> </a:t>
            </a:r>
            <a:br>
              <a:rPr lang="en-US" dirty="0"/>
            </a:br>
            <a:r>
              <a:rPr dirty="0"/>
              <a:t>Organizations: 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dirty="0"/>
              <a:t>Software Oriented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dirty="0"/>
              <a:t>Hardware Oriented 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dirty="0"/>
              <a:t>Compliance Tooling 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dirty="0"/>
              <a:t>Open Source Built</a:t>
            </a:r>
          </a:p>
        </p:txBody>
      </p:sp>
      <p:sp>
        <p:nvSpPr>
          <p:cNvPr id="142" name="Shape 142"/>
          <p:cNvSpPr/>
          <p:nvPr/>
        </p:nvSpPr>
        <p:spPr>
          <a:xfrm rot="20040000">
            <a:off x="6136814" y="1591829"/>
            <a:ext cx="1814599" cy="39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r>
              <a:rPr sz="1900" dirty="0"/>
              <a:t>Linux Foundation</a:t>
            </a:r>
          </a:p>
        </p:txBody>
      </p:sp>
      <p:sp>
        <p:nvSpPr>
          <p:cNvPr id="153" name="Shape 153"/>
          <p:cNvSpPr/>
          <p:nvPr/>
        </p:nvSpPr>
        <p:spPr>
          <a:xfrm>
            <a:off x="6759212" y="1862444"/>
            <a:ext cx="1280585" cy="1280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9" h="20419" extrusionOk="0">
                <a:moveTo>
                  <a:pt x="169" y="20419"/>
                </a:moveTo>
                <a:cubicBezTo>
                  <a:pt x="-1181" y="5569"/>
                  <a:pt x="5569" y="-1181"/>
                  <a:pt x="20419" y="169"/>
                </a:cubicBezTo>
              </a:path>
            </a:pathLst>
          </a:custGeom>
          <a:ln w="38100">
            <a:solidFill>
              <a:srgbClr val="6F6A5A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 dirty="0"/>
          </a:p>
        </p:txBody>
      </p:sp>
      <p:sp>
        <p:nvSpPr>
          <p:cNvPr id="144" name="Shape 144"/>
          <p:cNvSpPr/>
          <p:nvPr/>
        </p:nvSpPr>
        <p:spPr>
          <a:xfrm>
            <a:off x="9857937" y="2091223"/>
            <a:ext cx="156634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/>
            </a:lvl1pPr>
          </a:lstStyle>
          <a:p>
            <a:r>
              <a:rPr dirty="0"/>
              <a:t>Organization 1</a:t>
            </a:r>
          </a:p>
        </p:txBody>
      </p:sp>
      <p:sp>
        <p:nvSpPr>
          <p:cNvPr id="145" name="Shape 145"/>
          <p:cNvSpPr/>
          <p:nvPr/>
        </p:nvSpPr>
        <p:spPr>
          <a:xfrm>
            <a:off x="9857937" y="2755575"/>
            <a:ext cx="156634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/>
            </a:lvl1pPr>
          </a:lstStyle>
          <a:p>
            <a:r>
              <a:t>Organization 2</a:t>
            </a:r>
          </a:p>
        </p:txBody>
      </p:sp>
      <p:sp>
        <p:nvSpPr>
          <p:cNvPr id="146" name="Shape 146"/>
          <p:cNvSpPr/>
          <p:nvPr/>
        </p:nvSpPr>
        <p:spPr>
          <a:xfrm>
            <a:off x="9857937" y="3419928"/>
            <a:ext cx="156634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/>
            </a:lvl1pPr>
          </a:lstStyle>
          <a:p>
            <a:r>
              <a:t>Organization 3</a:t>
            </a:r>
          </a:p>
        </p:txBody>
      </p:sp>
      <p:sp>
        <p:nvSpPr>
          <p:cNvPr id="147" name="Shape 147"/>
          <p:cNvSpPr/>
          <p:nvPr/>
        </p:nvSpPr>
        <p:spPr>
          <a:xfrm>
            <a:off x="8842963" y="3104314"/>
            <a:ext cx="808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Observer</a:t>
            </a:r>
          </a:p>
        </p:txBody>
      </p:sp>
      <p:sp>
        <p:nvSpPr>
          <p:cNvPr id="148" name="Shape 148"/>
          <p:cNvSpPr/>
          <p:nvPr/>
        </p:nvSpPr>
        <p:spPr>
          <a:xfrm>
            <a:off x="8916577" y="2122973"/>
            <a:ext cx="61071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rPr dirty="0"/>
              <a:t>Liaison</a:t>
            </a:r>
          </a:p>
        </p:txBody>
      </p:sp>
      <p:sp>
        <p:nvSpPr>
          <p:cNvPr id="149" name="Shape 149"/>
          <p:cNvSpPr/>
          <p:nvPr/>
        </p:nvSpPr>
        <p:spPr>
          <a:xfrm flipH="1">
            <a:off x="8569959" y="2368342"/>
            <a:ext cx="1300342" cy="235581"/>
          </a:xfrm>
          <a:prstGeom prst="line">
            <a:avLst/>
          </a:prstGeom>
          <a:ln w="38100">
            <a:solidFill>
              <a:srgbClr val="6F6A5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8934071" y="2594593"/>
            <a:ext cx="57573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Direct</a:t>
            </a:r>
          </a:p>
        </p:txBody>
      </p:sp>
      <p:sp>
        <p:nvSpPr>
          <p:cNvPr id="151" name="Shape 151"/>
          <p:cNvSpPr/>
          <p:nvPr/>
        </p:nvSpPr>
        <p:spPr>
          <a:xfrm flipH="1">
            <a:off x="8570780" y="2918324"/>
            <a:ext cx="1301326" cy="1"/>
          </a:xfrm>
          <a:prstGeom prst="line">
            <a:avLst/>
          </a:prstGeom>
          <a:ln w="38100">
            <a:solidFill>
              <a:srgbClr val="6F6A5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152" name="Shape 152"/>
          <p:cNvSpPr/>
          <p:nvPr/>
        </p:nvSpPr>
        <p:spPr>
          <a:xfrm flipH="1" flipV="1">
            <a:off x="8477794" y="3286625"/>
            <a:ext cx="1394313" cy="296053"/>
          </a:xfrm>
          <a:prstGeom prst="line">
            <a:avLst/>
          </a:prstGeom>
          <a:ln w="38100">
            <a:solidFill>
              <a:srgbClr val="6F6A5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8661400" y="5511674"/>
            <a:ext cx="36195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600" b="1"/>
            </a:pPr>
            <a:r>
              <a:rPr lang="en-US" dirty="0"/>
              <a:t>Organizational </a:t>
            </a:r>
            <a:br>
              <a:rPr lang="en-US" dirty="0"/>
            </a:br>
            <a:r>
              <a:rPr lang="en-US" dirty="0"/>
              <a:t>Roles: 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lang="en-US" dirty="0"/>
              <a:t>Developer 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lang="en-US" dirty="0"/>
              <a:t>Founder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lang="en-US" dirty="0"/>
              <a:t>Lawyer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lang="en-US" dirty="0"/>
              <a:t>Compliance Manager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lang="en-US" dirty="0"/>
              <a:t>Project Manager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</a:t>
            </a:fld>
            <a:endParaRPr lang="uk-UA"/>
          </a:p>
        </p:txBody>
      </p:sp>
      <p:sp>
        <p:nvSpPr>
          <p:cNvPr id="19" name="Shape 140"/>
          <p:cNvSpPr/>
          <p:nvPr/>
        </p:nvSpPr>
        <p:spPr>
          <a:xfrm>
            <a:off x="757163" y="1189751"/>
            <a:ext cx="5332357" cy="3380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700"/>
            </a:pPr>
            <a:r>
              <a:rPr dirty="0"/>
              <a:t>Interview Sample</a:t>
            </a:r>
            <a:endParaRPr lang="en-US" dirty="0"/>
          </a:p>
          <a:p>
            <a:pPr lvl="1">
              <a:defRPr sz="5700"/>
            </a:pPr>
            <a:endParaRPr sz="2000" dirty="0"/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3400"/>
            </a:pPr>
            <a:r>
              <a:rPr dirty="0"/>
              <a:t>16 Interviews</a:t>
            </a:r>
            <a:endParaRPr lang="en-US" dirty="0"/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3400"/>
            </a:pPr>
            <a:r>
              <a:rPr dirty="0"/>
              <a:t>16 Questions</a:t>
            </a:r>
            <a:endParaRPr lang="en-US" dirty="0"/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3400"/>
            </a:pPr>
            <a:r>
              <a:rPr dirty="0"/>
              <a:t>30-45 Minutes</a:t>
            </a:r>
            <a:endParaRPr lang="en-US" dirty="0"/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3400"/>
            </a:pPr>
            <a:r>
              <a:rPr dirty="0"/>
              <a:t>Approximately 10 hours</a:t>
            </a:r>
          </a:p>
        </p:txBody>
      </p:sp>
      <p:sp>
        <p:nvSpPr>
          <p:cNvPr id="141" name="Shape 141"/>
          <p:cNvSpPr/>
          <p:nvPr/>
        </p:nvSpPr>
        <p:spPr>
          <a:xfrm>
            <a:off x="6920517" y="2047345"/>
            <a:ext cx="1740883" cy="1740884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dirty="0"/>
              <a:t>SPDX Community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xfrm>
            <a:off x="508000" y="3234266"/>
            <a:ext cx="11988800" cy="519125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457200" indent="-457200" defTabSz="578358">
              <a:lnSpc>
                <a:spcPct val="100000"/>
              </a:lnSpc>
              <a:spcBef>
                <a:spcPts val="41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3366" cap="none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Research team experience</a:t>
            </a:r>
          </a:p>
          <a:p>
            <a:pPr marL="872109" lvl="1" indent="-457200" defTabSz="578358">
              <a:lnSpc>
                <a:spcPct val="100000"/>
              </a:lnSpc>
              <a:spcBef>
                <a:spcPts val="31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970" cap="none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With Community - Since 2012 </a:t>
            </a:r>
          </a:p>
          <a:p>
            <a:pPr marL="872109" lvl="1" indent="-457200" defTabSz="578358">
              <a:lnSpc>
                <a:spcPct val="100000"/>
              </a:lnSpc>
              <a:spcBef>
                <a:spcPts val="31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970" cap="none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With Tooling - Yocto // DoSOCS</a:t>
            </a:r>
          </a:p>
          <a:p>
            <a:pPr marL="872109" lvl="1" indent="-457200" defTabSz="578358">
              <a:lnSpc>
                <a:spcPct val="100000"/>
              </a:lnSpc>
              <a:spcBef>
                <a:spcPts val="31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970" cap="none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With Companies - Community Members and Non-members</a:t>
            </a:r>
          </a:p>
          <a:p>
            <a:pPr marL="457200" indent="-457200" defTabSz="578358">
              <a:lnSpc>
                <a:spcPct val="100000"/>
              </a:lnSpc>
              <a:spcBef>
                <a:spcPts val="41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3366" cap="none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Vetted with Linux Foundation Members</a:t>
            </a:r>
          </a:p>
          <a:p>
            <a:pPr marL="457200" indent="-457200" defTabSz="578358">
              <a:lnSpc>
                <a:spcPct val="100000"/>
              </a:lnSpc>
              <a:spcBef>
                <a:spcPts val="41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3366" cap="none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Available upon Request</a:t>
            </a:r>
          </a:p>
        </p:txBody>
      </p:sp>
      <p:sp>
        <p:nvSpPr>
          <p:cNvPr id="156" name="Shape 156"/>
          <p:cNvSpPr/>
          <p:nvPr/>
        </p:nvSpPr>
        <p:spPr>
          <a:xfrm>
            <a:off x="784125" y="1224491"/>
            <a:ext cx="1143655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700"/>
            </a:lvl1pPr>
          </a:lstStyle>
          <a:p>
            <a:r>
              <a:t>Interview Questionnaire Development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Placeholder 157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2186952" y="2825750"/>
            <a:ext cx="5778501" cy="5854700"/>
          </a:xfrm>
          <a:prstGeom prst="rect">
            <a:avLst/>
          </a:prstGeom>
        </p:spPr>
      </p:pic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Findings</a:t>
            </a:r>
          </a:p>
        </p:txBody>
      </p:sp>
      <p:sp>
        <p:nvSpPr>
          <p:cNvPr id="160" name="Shape 160"/>
          <p:cNvSpPr/>
          <p:nvPr/>
        </p:nvSpPr>
        <p:spPr>
          <a:xfrm>
            <a:off x="7196666" y="9336616"/>
            <a:ext cx="551717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1700"/>
            </a:lvl1pPr>
          </a:lstStyle>
          <a:p>
            <a:r>
              <a:rPr dirty="0"/>
              <a:t>https://c1.staticflickr.com/1/165/367040618_7c938238f7_b.jpg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6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dirty="0"/>
              <a:t>Successe</a:t>
            </a:r>
            <a:r>
              <a:rPr lang="en-US" dirty="0"/>
              <a:t>s (1/2)</a:t>
            </a:r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578358">
              <a:spcBef>
                <a:spcPts val="600"/>
              </a:spcBef>
              <a:buNone/>
              <a:defRPr sz="3366"/>
            </a:pPr>
            <a:r>
              <a:rPr sz="3200" b="1" u="sng" dirty="0"/>
              <a:t>License List</a:t>
            </a:r>
            <a:endParaRPr lang="en-US" sz="3200" b="1" u="sng" dirty="0"/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“Once SPDX created a vetted list, we no longer sent volumes of agreements.”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“We always standardize on the license list in every discussion, whether it be with an attorney, a product manager or an engineer.”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defTabSz="578358">
              <a:spcBef>
                <a:spcPts val="600"/>
              </a:spcBef>
              <a:buNone/>
              <a:defRPr sz="3366"/>
            </a:pPr>
            <a:endParaRPr lang="en-US" sz="2400" b="1" u="sng" dirty="0"/>
          </a:p>
          <a:p>
            <a:pPr marL="0" indent="0" defTabSz="578358">
              <a:spcBef>
                <a:spcPts val="600"/>
              </a:spcBef>
              <a:buNone/>
              <a:defRPr sz="3366"/>
            </a:pPr>
            <a:endParaRPr lang="en-US" sz="2400" b="1" u="sng" dirty="0"/>
          </a:p>
          <a:p>
            <a:pPr marL="0" indent="0" defTabSz="578358">
              <a:spcBef>
                <a:spcPts val="600"/>
              </a:spcBef>
              <a:buNone/>
              <a:defRPr sz="3366"/>
            </a:pPr>
            <a:r>
              <a:rPr sz="3200" b="1" u="sng" dirty="0"/>
              <a:t>Short Identifiers </a:t>
            </a:r>
            <a:endParaRPr lang="en-US" sz="3200" b="1" u="sng" dirty="0"/>
          </a:p>
          <a:p>
            <a:pPr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“I love the short identifiers. It's the greatest, handiest thing. It's very efficient.”</a:t>
            </a:r>
          </a:p>
          <a:p>
            <a:pPr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“It's really simple to adopt.”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45" y="815975"/>
            <a:ext cx="1466850" cy="14668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2262017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dirty="0"/>
              <a:t>Successes </a:t>
            </a:r>
            <a:r>
              <a:rPr lang="en-US" dirty="0"/>
              <a:t>(2/2)</a:t>
            </a:r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578358">
              <a:spcBef>
                <a:spcPts val="600"/>
              </a:spcBef>
              <a:buNone/>
              <a:defRPr sz="3366"/>
            </a:pPr>
            <a:r>
              <a:rPr sz="3200" b="1" u="sng" dirty="0"/>
              <a:t>SPDX</a:t>
            </a:r>
            <a:r>
              <a:rPr b="1" u="sng" dirty="0"/>
              <a:t> Community Collaboration </a:t>
            </a:r>
            <a:endParaRPr lang="en-US" b="1" u="sng" dirty="0"/>
          </a:p>
          <a:p>
            <a:pPr marL="0" lvl="1" indent="0" defTabSz="578358">
              <a:spcBef>
                <a:spcPts val="600"/>
              </a:spcBef>
              <a:buNone/>
              <a:defRPr sz="3366"/>
            </a:pPr>
            <a:r>
              <a:rPr sz="2800" dirty="0"/>
              <a:t>Exchange of ideas with like minded folks</a:t>
            </a:r>
            <a:endParaRPr lang="en-US" sz="2800" dirty="0"/>
          </a:p>
          <a:p>
            <a:pPr marL="0" lvl="1" indent="0" defTabSz="578358">
              <a:spcBef>
                <a:spcPts val="600"/>
              </a:spcBef>
              <a:buNone/>
              <a:defRPr sz="3366"/>
            </a:pPr>
            <a:r>
              <a:rPr lang="en-US" sz="2800" dirty="0"/>
              <a:t>Solving shared issues around compliance</a:t>
            </a:r>
            <a:endParaRPr lang="en-US" sz="2400" i="1" dirty="0">
              <a:solidFill>
                <a:srgbClr val="00B050"/>
              </a:solidFill>
            </a:endParaRP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“It's the process of discussion that generates most of the viable input.”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“It does help with reaching out with other people with similar interests and understanding what's going on and what the problems are.”</a:t>
            </a:r>
          </a:p>
          <a:p>
            <a:pPr marL="0" lvl="2" indent="0" defTabSz="578358">
              <a:spcBef>
                <a:spcPts val="600"/>
              </a:spcBef>
              <a:buNone/>
              <a:defRPr sz="3366"/>
            </a:pPr>
            <a:endParaRPr lang="en-US" sz="2400" i="1" dirty="0">
              <a:solidFill>
                <a:srgbClr val="00B050"/>
              </a:solidFill>
            </a:endParaRPr>
          </a:p>
          <a:p>
            <a:pPr marL="0" lvl="2" indent="0" defTabSz="578358">
              <a:spcBef>
                <a:spcPts val="600"/>
              </a:spcBef>
              <a:buNone/>
              <a:defRPr sz="3366"/>
            </a:pPr>
            <a:endParaRPr lang="en-US" sz="2400" i="1" dirty="0">
              <a:solidFill>
                <a:srgbClr val="00B050"/>
              </a:solidFill>
            </a:endParaRPr>
          </a:p>
          <a:p>
            <a:pPr marL="0" indent="0" defTabSz="578358">
              <a:spcBef>
                <a:spcPts val="600"/>
              </a:spcBef>
              <a:buNone/>
              <a:defRPr sz="3366"/>
            </a:pPr>
            <a:r>
              <a:rPr sz="3200" b="1" u="sng" dirty="0"/>
              <a:t>Internal </a:t>
            </a:r>
            <a:r>
              <a:rPr lang="en-US" sz="3200" b="1" u="sng" dirty="0"/>
              <a:t>P</a:t>
            </a:r>
            <a:r>
              <a:rPr sz="3200" b="1" u="sng" dirty="0"/>
              <a:t>rocesses are </a:t>
            </a:r>
            <a:r>
              <a:rPr lang="en-US" sz="3200" b="1" u="sng" dirty="0"/>
              <a:t>B</a:t>
            </a:r>
            <a:r>
              <a:rPr sz="3200" b="1" u="sng" dirty="0"/>
              <a:t>eing </a:t>
            </a:r>
            <a:r>
              <a:rPr lang="en-US" sz="3200" b="1" u="sng" dirty="0"/>
              <a:t>I</a:t>
            </a:r>
            <a:r>
              <a:rPr sz="3200" b="1" u="sng" dirty="0"/>
              <a:t>nformed by SPDX </a:t>
            </a:r>
            <a:endParaRPr lang="en-US" sz="3200" b="1" u="sng" dirty="0"/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“SPDX has been talking about this license expression syntax and so we said let's use that.”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45" y="815975"/>
            <a:ext cx="1466850" cy="14668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8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rPr dirty="0"/>
              <a:t>Mixed opinions</a:t>
            </a:r>
            <a:r>
              <a:rPr lang="en-US" dirty="0"/>
              <a:t> (1/2)</a:t>
            </a:r>
            <a:endParaRPr dirty="0"/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20624">
              <a:spcBef>
                <a:spcPts val="600"/>
              </a:spcBef>
              <a:buNone/>
              <a:defRPr sz="2448"/>
            </a:pPr>
            <a:r>
              <a:rPr lang="en-US" sz="3200" b="1" u="sng" dirty="0"/>
              <a:t>Spec </a:t>
            </a:r>
            <a:r>
              <a:rPr sz="3200" b="1" u="sng" dirty="0"/>
              <a:t>is </a:t>
            </a:r>
            <a:r>
              <a:rPr lang="en-US" sz="3200" b="1" u="sng" dirty="0"/>
              <a:t>R</a:t>
            </a:r>
            <a:r>
              <a:rPr sz="3200" b="1" u="sng" dirty="0"/>
              <a:t>epresentative of </a:t>
            </a:r>
            <a:r>
              <a:rPr lang="en-US" sz="3200" b="1" u="sng" dirty="0"/>
              <a:t>C</a:t>
            </a:r>
            <a:r>
              <a:rPr sz="3200" b="1" u="sng" dirty="0"/>
              <a:t>ompliance </a:t>
            </a:r>
            <a:br>
              <a:rPr lang="en-US" sz="3200" b="1" u="sng" dirty="0"/>
            </a:br>
            <a:r>
              <a:rPr lang="en-US" sz="3200" b="1" u="sng" dirty="0"/>
              <a:t>I</a:t>
            </a:r>
            <a:r>
              <a:rPr sz="3200" b="1" u="sng" dirty="0"/>
              <a:t>ssues</a:t>
            </a:r>
            <a:r>
              <a:rPr lang="en-US" sz="3200" b="1" u="sng" dirty="0"/>
              <a:t> 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sz="3200" b="1" u="sng" dirty="0"/>
              <a:t> </a:t>
            </a:r>
            <a:r>
              <a:rPr lang="en-US" sz="3200" b="1" u="sng" dirty="0"/>
              <a:t>But </a:t>
            </a:r>
            <a:r>
              <a:rPr sz="3200" b="1" u="sng" dirty="0"/>
              <a:t>it is </a:t>
            </a:r>
            <a:r>
              <a:rPr lang="en-US" sz="3200" b="1" u="sng" dirty="0"/>
              <a:t>T</a:t>
            </a:r>
            <a:r>
              <a:rPr sz="3200" b="1" u="sng" dirty="0"/>
              <a:t>oo </a:t>
            </a:r>
            <a:r>
              <a:rPr lang="en-US" sz="3200" b="1" u="sng" dirty="0"/>
              <a:t>C</a:t>
            </a:r>
            <a:r>
              <a:rPr sz="3200" b="1" u="sng" dirty="0"/>
              <a:t>omplicated</a:t>
            </a:r>
            <a:endParaRPr lang="en-US" sz="3200" b="1" u="sng" dirty="0"/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“Excessive complexity is getting in the way of adoption.”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defTabSz="420624">
              <a:spcBef>
                <a:spcPts val="600"/>
              </a:spcBef>
              <a:buNone/>
              <a:defRPr sz="2448"/>
            </a:pPr>
            <a:endParaRPr lang="en-US" b="1" u="sng" dirty="0"/>
          </a:p>
          <a:p>
            <a:pPr marL="0" indent="0" defTabSz="420624">
              <a:spcBef>
                <a:spcPts val="600"/>
              </a:spcBef>
              <a:buNone/>
              <a:defRPr sz="2448"/>
            </a:pPr>
            <a:endParaRPr lang="en-US" b="1" u="sng" dirty="0"/>
          </a:p>
          <a:p>
            <a:pPr marL="0" indent="0" defTabSz="420624">
              <a:spcBef>
                <a:spcPts val="600"/>
              </a:spcBef>
              <a:buNone/>
              <a:defRPr sz="2448"/>
            </a:pPr>
            <a:r>
              <a:rPr sz="3200" b="1" u="sng" dirty="0"/>
              <a:t>Declared and Concluded Licenses</a:t>
            </a:r>
            <a:endParaRPr lang="en-US" sz="3200" b="1" u="sng" dirty="0"/>
          </a:p>
          <a:p>
            <a:pPr marL="0" lvl="1" indent="0" defTabSz="420624">
              <a:spcBef>
                <a:spcPts val="600"/>
              </a:spcBef>
              <a:buNone/>
              <a:defRPr sz="2448"/>
            </a:pPr>
            <a:r>
              <a:rPr lang="en-US" sz="2800" dirty="0"/>
              <a:t>Different levels of rigor in reaching conclusion </a:t>
            </a:r>
          </a:p>
          <a:p>
            <a:pPr marL="0" lvl="1" indent="0" defTabSz="420624">
              <a:spcBef>
                <a:spcPts val="600"/>
              </a:spcBef>
              <a:buNone/>
              <a:defRPr sz="2448"/>
            </a:pPr>
            <a:r>
              <a:rPr lang="en-US" sz="2800" dirty="0"/>
              <a:t>Software does not give the best results - always requires manual intervention</a:t>
            </a:r>
            <a:endParaRPr lang="en-US" i="1" dirty="0">
              <a:solidFill>
                <a:srgbClr val="00B050"/>
              </a:solidFill>
            </a:endParaRP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“This is where, at some point still, I think humans have to make some decisions.”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“It’s useful for someone to communicate the level of verification that they’ve done.”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“We do this [sign-off] manually currently.”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80774" y="730604"/>
            <a:ext cx="1637591" cy="16375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999348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3">
  <a:themeElements>
    <a:clrScheme name="New_Template3">
      <a:dk1>
        <a:srgbClr val="606060"/>
      </a:dk1>
      <a:lt1>
        <a:srgbClr val="006060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3">
  <a:themeElements>
    <a:clrScheme name="New_Template3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1090</Words>
  <Application>Microsoft Office PowerPoint</Application>
  <PresentationFormat>Custom</PresentationFormat>
  <Paragraphs>168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Gill Sans</vt:lpstr>
      <vt:lpstr>Gill Sans Light</vt:lpstr>
      <vt:lpstr>Helvetica</vt:lpstr>
      <vt:lpstr>Helvetica Neue</vt:lpstr>
      <vt:lpstr>Times New Roman</vt:lpstr>
      <vt:lpstr>Wingdings</vt:lpstr>
      <vt:lpstr>New_Template3</vt:lpstr>
      <vt:lpstr>SPDX in software exchanges</vt:lpstr>
      <vt:lpstr>PowerPoint Presentation</vt:lpstr>
      <vt:lpstr>Attribution 4.0 International  (CC BY 4.0)</vt:lpstr>
      <vt:lpstr>PowerPoint Presentation</vt:lpstr>
      <vt:lpstr>Research team experience With Community - Since 2012  With Tooling - Yocto // DoSOCS With Companies - Community Members and Non-members Vetted with Linux Foundation Members Available upon Request</vt:lpstr>
      <vt:lpstr>Findings</vt:lpstr>
      <vt:lpstr>Successes (1/2)</vt:lpstr>
      <vt:lpstr>Successes (2/2)</vt:lpstr>
      <vt:lpstr>Mixed opinions (1/2)</vt:lpstr>
      <vt:lpstr>Mixed opinions (2/2)</vt:lpstr>
      <vt:lpstr>Points of concern (1/4)</vt:lpstr>
      <vt:lpstr>Points of concern (2/4)</vt:lpstr>
      <vt:lpstr>Points of concern (3/4)</vt:lpstr>
      <vt:lpstr>Points of concern (4/4)</vt:lpstr>
      <vt:lpstr>Food for Thought</vt:lpstr>
      <vt:lpstr>Food for thought (1/2)</vt:lpstr>
      <vt:lpstr>Food for thought (2/2)</vt:lpstr>
      <vt:lpstr>Thanks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SPDX in software exchanges</dc:title>
  <cp:lastModifiedBy>Georg Link</cp:lastModifiedBy>
  <cp:revision>78</cp:revision>
  <dcterms:modified xsi:type="dcterms:W3CDTF">2017-06-01T14:32:17Z</dcterms:modified>
</cp:coreProperties>
</file>